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22"/>
  </p:notesMasterIdLst>
  <p:handoutMasterIdLst>
    <p:handoutMasterId r:id="rId23"/>
  </p:handoutMasterIdLst>
  <p:sldIdLst>
    <p:sldId id="350" r:id="rId5"/>
    <p:sldId id="334" r:id="rId6"/>
    <p:sldId id="364" r:id="rId7"/>
    <p:sldId id="365" r:id="rId8"/>
    <p:sldId id="366" r:id="rId9"/>
    <p:sldId id="367" r:id="rId10"/>
    <p:sldId id="368" r:id="rId11"/>
    <p:sldId id="369" r:id="rId12"/>
    <p:sldId id="372" r:id="rId13"/>
    <p:sldId id="370" r:id="rId14"/>
    <p:sldId id="371" r:id="rId15"/>
    <p:sldId id="376" r:id="rId16"/>
    <p:sldId id="374" r:id="rId17"/>
    <p:sldId id="375" r:id="rId18"/>
    <p:sldId id="377" r:id="rId19"/>
    <p:sldId id="373" r:id="rId20"/>
    <p:sldId id="34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226" autoAdjust="0"/>
  </p:normalViewPr>
  <p:slideViewPr>
    <p:cSldViewPr snapToGrid="0">
      <p:cViewPr varScale="1">
        <p:scale>
          <a:sx n="66" d="100"/>
          <a:sy n="66" d="100"/>
        </p:scale>
        <p:origin x="6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D13E5-4CEC-3A4A-8E5D-AFCEE7512EEC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8/1/2022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02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August 1,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042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August 1,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79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 userDrawn="1">
          <p15:clr>
            <a:srgbClr val="FBAE40"/>
          </p15:clr>
        </p15:guide>
        <p15:guide id="11" pos="2880" userDrawn="1">
          <p15:clr>
            <a:srgbClr val="FBAE40"/>
          </p15:clr>
        </p15:guide>
        <p15:guide id="12" orient="horz" pos="17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0" y="5017901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4646997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August 1, 2022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58879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105779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5C3BF3-A164-DD48-BD02-4587489DA105}"/>
              </a:ext>
            </a:extLst>
          </p:cNvPr>
          <p:cNvCxnSpPr>
            <a:cxnSpLocks/>
          </p:cNvCxnSpPr>
          <p:nvPr userDrawn="1"/>
        </p:nvCxnSpPr>
        <p:spPr>
          <a:xfrm>
            <a:off x="6896100" y="3233703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99130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4655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3663043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3ABA9FD1-9B74-F14F-81EF-7B3407196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0E9E9D03-0186-5B4C-A73F-95ADCD08A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952500" y="4248119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F953BCFF-5CB8-784F-ACC1-A14670E62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97DCC038-CDD3-1D48-B8BA-261761693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BB36CC-7349-334D-A028-58D01025E726}"/>
              </a:ext>
            </a:extLst>
          </p:cNvPr>
          <p:cNvCxnSpPr>
            <a:cxnSpLocks/>
          </p:cNvCxnSpPr>
          <p:nvPr userDrawn="1"/>
        </p:nvCxnSpPr>
        <p:spPr>
          <a:xfrm>
            <a:off x="3663043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C20DFC6E-CE65-E94B-921D-38F386E17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773FBF72-A3D8-2F4E-BAD2-2755F0BE4A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02C0D4-D9C4-F547-B996-38177302A3DC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9B18A1DC-4A61-514B-9F70-1DCC893EBB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DD138509-2AA1-D540-90D6-2884749566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655503-4608-4F79-A5D4-B2F67958F26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August 1,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FA395-FE4C-4A99-A74E-57757D8473E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30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82066DD-D313-D148-89C7-338EB873A73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64E0B3-57C5-4DAF-8531-F39610E77C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August 1,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0EC46-C626-4D58-AB64-0B3B850D14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376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 userDrawn="1">
          <p15:clr>
            <a:srgbClr val="FBAE40"/>
          </p15:clr>
        </p15:guide>
        <p15:guide id="7" orient="horz" pos="1440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8" cy="68580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0" y="-3"/>
            <a:ext cx="268223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5788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0" y="1939108"/>
            <a:ext cx="10352810" cy="41107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August 1,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862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1392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0"/>
            <a:ext cx="10287000" cy="2593109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August 1,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31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02327D-DBD4-7A4E-ABF2-A946A559A8AD}"/>
              </a:ext>
            </a:extLst>
          </p:cNvPr>
          <p:cNvSpPr txBox="1"/>
          <p:nvPr userDrawn="1"/>
        </p:nvSpPr>
        <p:spPr>
          <a:xfrm>
            <a:off x="699948" y="548291"/>
            <a:ext cx="15893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</a:rPr>
              <a:t>“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ACB4ADD-D9F4-984E-B29D-A2CF6D19E810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9" name="AutoShape 24">
              <a:extLst>
                <a:ext uri="{FF2B5EF4-FFF2-40B4-BE49-F238E27FC236}">
                  <a16:creationId xmlns:a16="http://schemas.microsoft.com/office/drawing/2014/main" id="{5017C477-A988-7041-8A67-3D8294D6A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06D7F37-5DD1-A24E-9CCA-84B2A1685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E321C8-096C-1B41-B14F-4CA7AE04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2B3FDD4-EB13-F44F-99D0-BFAB06F00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20BCBD2-A735-0C43-8C55-B384372A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69A90A7-BF26-684E-8C8B-638053DA1234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61D8E86-886A-8744-BC4C-FE82B024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D967470-E96E-8843-AAD2-E0C8B807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8A27D09-765D-3949-BCCA-238C351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4782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 userDrawn="1">
          <p15:clr>
            <a:srgbClr val="FBAE40"/>
          </p15:clr>
        </p15:guide>
        <p15:guide id="9" orient="horz" pos="124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8" name="Picture Placeholder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Picture Placeholder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2" name="Text Placeholder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D0B2D5-B3C2-D847-A220-86CB6A37E418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8" name="AutoShape 24">
              <a:extLst>
                <a:ext uri="{FF2B5EF4-FFF2-40B4-BE49-F238E27FC236}">
                  <a16:creationId xmlns:a16="http://schemas.microsoft.com/office/drawing/2014/main" id="{A7FD25A4-760F-814C-915F-DD6E89CA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0CC8369-E81F-D447-87D8-1AF0C58E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41CA81E-EF54-D048-8775-CD4AB37A7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95A4B85-923E-B641-B239-2A1999AB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01386DC-76EB-F34E-AD0E-22957D3B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66" name="Picture Placeholder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9" name="Picture Placeholder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August 1,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636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304" userDrawn="1">
          <p15:clr>
            <a:srgbClr val="FBAE40"/>
          </p15:clr>
        </p15:guide>
        <p15:guide id="4" pos="4008" userDrawn="1">
          <p15:clr>
            <a:srgbClr val="FBAE40"/>
          </p15:clr>
        </p15:guide>
        <p15:guide id="5" pos="1944" userDrawn="1">
          <p15:clr>
            <a:srgbClr val="FBAE40"/>
          </p15:clr>
        </p15:guide>
        <p15:guide id="6" pos="3648" userDrawn="1">
          <p15:clr>
            <a:srgbClr val="FBAE40"/>
          </p15:clr>
        </p15:guide>
        <p15:guide id="7" orient="horz" pos="1392" userDrawn="1">
          <p15:clr>
            <a:srgbClr val="FBAE40"/>
          </p15:clr>
        </p15:guide>
        <p15:guide id="8" orient="horz" pos="552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pos="5352" userDrawn="1">
          <p15:clr>
            <a:srgbClr val="FBAE40"/>
          </p15:clr>
        </p15:guide>
        <p15:guide id="11" pos="5736" userDrawn="1">
          <p15:clr>
            <a:srgbClr val="FBAE40"/>
          </p15:clr>
        </p15:guide>
        <p15:guide id="12" orient="horz" pos="2904" userDrawn="1">
          <p15:clr>
            <a:srgbClr val="FBAE40"/>
          </p15:clr>
        </p15:guide>
        <p15:guide id="13" orient="horz" pos="16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6" name="Text Placeholder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6955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97799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6" name="Text Placeholder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01711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8" name="Text Placeholder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38143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August 1,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15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3768" userDrawn="1">
          <p15:clr>
            <a:srgbClr val="FBAE40"/>
          </p15:clr>
        </p15:guide>
        <p15:guide id="9" orient="horz" pos="552" userDrawn="1">
          <p15:clr>
            <a:srgbClr val="FBAE40"/>
          </p15:clr>
        </p15:guide>
        <p15:guide id="10" orient="horz" pos="1512" userDrawn="1">
          <p15:clr>
            <a:srgbClr val="FBAE40"/>
          </p15:clr>
        </p15:guide>
        <p15:guide id="11" orient="horz" pos="28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FCA8E82-58CD-E045-8B98-B7A85B79B752}" type="datetime4">
              <a:rPr lang="en-US" smtClean="0"/>
              <a:pPr/>
              <a:t>August 1, 2022</a:t>
            </a:fld>
            <a:endParaRPr lang="en-US" dirty="0">
              <a:latin typeface="+mn-lt"/>
            </a:endParaRP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93" r:id="rId2"/>
    <p:sldLayoutId id="2147483671" r:id="rId3"/>
    <p:sldLayoutId id="2147483672" r:id="rId4"/>
    <p:sldLayoutId id="2147483673" r:id="rId5"/>
    <p:sldLayoutId id="2147483684" r:id="rId6"/>
    <p:sldLayoutId id="2147483675" r:id="rId7"/>
    <p:sldLayoutId id="2147483676" r:id="rId8"/>
    <p:sldLayoutId id="2147483677" r:id="rId9"/>
    <p:sldLayoutId id="2147483685" r:id="rId10"/>
    <p:sldLayoutId id="2147483688" r:id="rId11"/>
    <p:sldLayoutId id="2147483692" r:id="rId12"/>
    <p:sldLayoutId id="2147483682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168C-8042-5B4E-A5A4-A5BF693AE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</p:spPr>
        <p:txBody>
          <a:bodyPr/>
          <a:lstStyle/>
          <a:p>
            <a:r>
              <a:rPr lang="en-US" sz="4800" dirty="0"/>
              <a:t>Member experience survey</a:t>
            </a:r>
            <a:br>
              <a:rPr lang="en-US" sz="4800" dirty="0"/>
            </a:br>
            <a:r>
              <a:rPr lang="en-US" sz="4800" dirty="0"/>
              <a:t>2022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E61D8-31A3-2D45-8E25-CBE846E26E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/>
          <a:lstStyle/>
          <a:p>
            <a:r>
              <a:rPr lang="en-US" dirty="0">
                <a:latin typeface="+mj-lt"/>
              </a:rPr>
              <a:t>Peter Larter</a:t>
            </a:r>
            <a:r>
              <a:rPr lang="en-US" dirty="0"/>
              <a:t> </a:t>
            </a:r>
          </a:p>
          <a:p>
            <a:r>
              <a:rPr lang="en-US" dirty="0"/>
              <a:t>Vice President, GCCUSA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950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958840"/>
            <a:ext cx="7325962" cy="610863"/>
          </a:xfrm>
        </p:spPr>
        <p:txBody>
          <a:bodyPr>
            <a:noAutofit/>
          </a:bodyPr>
          <a:lstStyle/>
          <a:p>
            <a:r>
              <a:rPr lang="en-US" sz="3600" dirty="0"/>
              <a:t>Umpire training 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906E4DF9-127F-4650-8BAA-2521A37885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499" y="2656904"/>
            <a:ext cx="10696576" cy="574318"/>
          </a:xfrm>
        </p:spPr>
        <p:txBody>
          <a:bodyPr/>
          <a:lstStyle/>
          <a:p>
            <a:pPr>
              <a:spcBef>
                <a:spcPts val="1800"/>
              </a:spcBef>
            </a:pPr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BDFDA43-1204-44D3-B4A3-BC4A5F7AE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4208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581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958840"/>
            <a:ext cx="7325962" cy="610863"/>
          </a:xfrm>
        </p:spPr>
        <p:txBody>
          <a:bodyPr>
            <a:noAutofit/>
          </a:bodyPr>
          <a:lstStyle/>
          <a:p>
            <a:r>
              <a:rPr lang="en-US" sz="3600" dirty="0"/>
              <a:t>Umpire training: requested topics 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906E4DF9-127F-4650-8BAA-2521A37885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371154"/>
            <a:ext cx="10696576" cy="574318"/>
          </a:xfrm>
        </p:spPr>
        <p:txBody>
          <a:bodyPr/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Hot Topics &amp; ‘harder things’!  E.g. LBWs, penalty runs, bat-pad decisions, unusual laws,          down leg side (3)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Practical training with a mentor on request or as needed (3)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Text Placeholder 43">
            <a:extLst>
              <a:ext uri="{FF2B5EF4-FFF2-40B4-BE49-F238E27FC236}">
                <a16:creationId xmlns:a16="http://schemas.microsoft.com/office/drawing/2014/main" id="{2F079DEF-878D-4C91-ADF4-758CB152FF6B}"/>
              </a:ext>
            </a:extLst>
          </p:cNvPr>
          <p:cNvSpPr txBox="1">
            <a:spLocks/>
          </p:cNvSpPr>
          <p:nvPr/>
        </p:nvSpPr>
        <p:spPr>
          <a:xfrm>
            <a:off x="952500" y="4680297"/>
            <a:ext cx="10696576" cy="574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Resilience:  match management, conflict resolution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More hands on training from first class umpires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Keeping hydrated – health tips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“You can never get enough training – short and sharp”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Text Placeholder 43">
            <a:extLst>
              <a:ext uri="{FF2B5EF4-FFF2-40B4-BE49-F238E27FC236}">
                <a16:creationId xmlns:a16="http://schemas.microsoft.com/office/drawing/2014/main" id="{6AB0FDD2-4840-49FC-B0A8-9C6D83D815CF}"/>
              </a:ext>
            </a:extLst>
          </p:cNvPr>
          <p:cNvSpPr txBox="1">
            <a:spLocks/>
          </p:cNvSpPr>
          <p:nvPr/>
        </p:nvSpPr>
        <p:spPr>
          <a:xfrm>
            <a:off x="952500" y="3141841"/>
            <a:ext cx="10696576" cy="574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Laws of Cricket and Playing Conditions (2)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On-field techniques (2)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507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958840"/>
            <a:ext cx="8858250" cy="610863"/>
          </a:xfrm>
        </p:spPr>
        <p:txBody>
          <a:bodyPr>
            <a:noAutofit/>
          </a:bodyPr>
          <a:lstStyle/>
          <a:p>
            <a:r>
              <a:rPr lang="en-US" sz="3600" dirty="0"/>
              <a:t>How can we attract new umps/scorers?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906E4DF9-127F-4650-8BAA-2521A37885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075879"/>
            <a:ext cx="10696576" cy="574318"/>
          </a:xfrm>
        </p:spPr>
        <p:txBody>
          <a:bodyPr/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Be more proactive with clubs to target members –Open Day; actively go to AGM, GM,       seminars or net sessions;  engage players; posters; hold umpire meetings at club rooms (5)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Advertising/marketing (3):  front row seat; local media career option; you can do juniors; paid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Market with broader reach – Qld cricket, social media, schools, website (3), Google search opt. </a:t>
            </a:r>
          </a:p>
          <a:p>
            <a:endParaRPr lang="en-US" dirty="0"/>
          </a:p>
        </p:txBody>
      </p:sp>
      <p:sp>
        <p:nvSpPr>
          <p:cNvPr id="5" name="Text Placeholder 43">
            <a:extLst>
              <a:ext uri="{FF2B5EF4-FFF2-40B4-BE49-F238E27FC236}">
                <a16:creationId xmlns:a16="http://schemas.microsoft.com/office/drawing/2014/main" id="{2BB7CAE4-465F-401E-B375-03248F43BCE2}"/>
              </a:ext>
            </a:extLst>
          </p:cNvPr>
          <p:cNvSpPr txBox="1">
            <a:spLocks/>
          </p:cNvSpPr>
          <p:nvPr/>
        </p:nvSpPr>
        <p:spPr>
          <a:xfrm>
            <a:off x="952500" y="3848100"/>
            <a:ext cx="10696576" cy="574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Target veterans, retired and masters players (2)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Member benefits e.g. at meetings (e.g. pizza or BBQ), events, mentoring early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Pilot for club members/players to “trial umpiring” with on-field support from a member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Target younger ppl (mostly under 17s).  Ensure they do square leg at own games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Have social events e.g. Indoor Cricket team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Shorter game length due to heat; better player </a:t>
            </a:r>
            <a:r>
              <a:rPr lang="en-US" sz="2000" dirty="0" err="1"/>
              <a:t>behaviour</a:t>
            </a:r>
            <a:r>
              <a:rPr lang="en-US" sz="20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22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958840"/>
            <a:ext cx="7325962" cy="610863"/>
          </a:xfrm>
        </p:spPr>
        <p:txBody>
          <a:bodyPr>
            <a:noAutofit/>
          </a:bodyPr>
          <a:lstStyle/>
          <a:p>
            <a:r>
              <a:rPr lang="en-US" sz="3600" dirty="0"/>
              <a:t>Management of the Association</a:t>
            </a:r>
          </a:p>
        </p:txBody>
      </p:sp>
      <p:pic>
        <p:nvPicPr>
          <p:cNvPr id="5" name="Picture 2" descr="Forms response chart. Question title: Overall, how happy are you with the management of the association this year?. Number of responses: 18 responses.">
            <a:extLst>
              <a:ext uri="{FF2B5EF4-FFF2-40B4-BE49-F238E27FC236}">
                <a16:creationId xmlns:a16="http://schemas.microsoft.com/office/drawing/2014/main" id="{4C04F7E2-23BD-4888-820A-12D68478A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8078"/>
            <a:ext cx="10159901" cy="482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245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958840"/>
            <a:ext cx="7325962" cy="610863"/>
          </a:xfrm>
        </p:spPr>
        <p:txBody>
          <a:bodyPr>
            <a:noAutofit/>
          </a:bodyPr>
          <a:lstStyle/>
          <a:p>
            <a:r>
              <a:rPr lang="en-US" sz="3600" dirty="0"/>
              <a:t>Management of the Association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5FAD51-40C2-4D43-9DF0-F02CF7E59155}"/>
              </a:ext>
            </a:extLst>
          </p:cNvPr>
          <p:cNvSpPr txBox="1"/>
          <p:nvPr/>
        </p:nvSpPr>
        <p:spPr>
          <a:xfrm>
            <a:off x="504825" y="1997988"/>
            <a:ext cx="11182350" cy="521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“Professional” “Seems to be very well run” “Superbly managed”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“Doing a great job with limited resources (member numbers)”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“Management works extremely hard to help the rank and file. I especially appreciate the work of the younger brigade balancing various activities”.</a:t>
            </a:r>
            <a:endParaRPr lang="en-GB" sz="2000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02124"/>
                </a:solidFill>
                <a:latin typeface="Roboto" panose="02000000000000000000" pitchFamily="2" charset="0"/>
              </a:rPr>
              <a:t>“</a:t>
            </a:r>
            <a:r>
              <a:rPr lang="en-GB" sz="2000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Extremely great support from the committee on my Rookie year”</a:t>
            </a:r>
            <a:r>
              <a:rPr lang="en-GB" sz="2000" dirty="0">
                <a:solidFill>
                  <a:srgbClr val="202124"/>
                </a:solidFill>
                <a:latin typeface="Roboto" panose="02000000000000000000" pitchFamily="2" charset="0"/>
              </a:rPr>
              <a:t>   “</a:t>
            </a:r>
            <a:r>
              <a:rPr lang="en-GB" sz="2000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Extremely supportive” “Efficient and friendly” </a:t>
            </a:r>
            <a:endParaRPr lang="en-GB" sz="2000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“Appears to be a responsible , directive driven and approachable panel of experienced umpires willing to guide and aim for future improvements”</a:t>
            </a:r>
            <a:endParaRPr lang="en-GB" sz="2000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“Lots of comms, concise meetings, consistent expectations and selections, clear structure &amp; roles for the executive”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“I am appreciating shorter meetings, i.e. less stupid questions/comments”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“I still think that there is not enough communications, reasons for being demoted etc”</a:t>
            </a:r>
            <a:endParaRPr lang="en-GB" sz="2000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b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033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958840"/>
            <a:ext cx="7325962" cy="610863"/>
          </a:xfrm>
        </p:spPr>
        <p:txBody>
          <a:bodyPr>
            <a:noAutofit/>
          </a:bodyPr>
          <a:lstStyle/>
          <a:p>
            <a:r>
              <a:rPr lang="en-US" sz="3600" dirty="0"/>
              <a:t>Management of the Association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5FAD51-40C2-4D43-9DF0-F02CF7E59155}"/>
              </a:ext>
            </a:extLst>
          </p:cNvPr>
          <p:cNvSpPr txBox="1"/>
          <p:nvPr/>
        </p:nvSpPr>
        <p:spPr>
          <a:xfrm>
            <a:off x="628649" y="2392365"/>
            <a:ext cx="11182350" cy="4847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02124"/>
                </a:solidFill>
                <a:latin typeface="Roboto" panose="02000000000000000000" pitchFamily="2" charset="0"/>
              </a:rPr>
              <a:t>Playing conditions out early from GCC followed by training (2)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2 umps per game, particularly 1</a:t>
            </a:r>
            <a:r>
              <a:rPr lang="en-GB" sz="2400" b="0" baseline="3000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st</a:t>
            </a:r>
            <a:r>
              <a:rPr lang="en-GB" sz="2400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grade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Work with GCC to educate players on spirit of cricket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GCC to firmly advise clubs (and then act) on inappropriate behaviour toward umpires. 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02124"/>
                </a:solidFill>
                <a:latin typeface="Roboto" panose="02000000000000000000" pitchFamily="2" charset="0"/>
              </a:rPr>
              <a:t>Communication, leadership, care, improved conditions, support, $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No, I’m pretty self-sufficient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02124"/>
                </a:solidFill>
                <a:latin typeface="Roboto" panose="02000000000000000000" pitchFamily="2" charset="0"/>
              </a:rPr>
              <a:t>Website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Support for pathway progression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b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Text Placeholder 44">
            <a:extLst>
              <a:ext uri="{FF2B5EF4-FFF2-40B4-BE49-F238E27FC236}">
                <a16:creationId xmlns:a16="http://schemas.microsoft.com/office/drawing/2014/main" id="{03E1A4D7-5E66-470A-8DB6-DDE728EBC53A}"/>
              </a:ext>
            </a:extLst>
          </p:cNvPr>
          <p:cNvSpPr txBox="1">
            <a:spLocks/>
          </p:cNvSpPr>
          <p:nvPr/>
        </p:nvSpPr>
        <p:spPr>
          <a:xfrm>
            <a:off x="714374" y="2076450"/>
            <a:ext cx="10763251" cy="315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Anything else we can do to keep you as an umpire? </a:t>
            </a:r>
          </a:p>
        </p:txBody>
      </p:sp>
    </p:spTree>
    <p:extLst>
      <p:ext uri="{BB962C8B-B14F-4D97-AF65-F5344CB8AC3E}">
        <p14:creationId xmlns:p14="http://schemas.microsoft.com/office/powerpoint/2010/main" val="4131081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958840"/>
            <a:ext cx="7325962" cy="610863"/>
          </a:xfrm>
        </p:spPr>
        <p:txBody>
          <a:bodyPr>
            <a:noAutofit/>
          </a:bodyPr>
          <a:lstStyle/>
          <a:p>
            <a:r>
              <a:rPr lang="en-US" sz="3600" dirty="0"/>
              <a:t>Do you aspire to ‘go higher’ in umpiring?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906E4DF9-127F-4650-8BAA-2521A37885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499" y="2656904"/>
            <a:ext cx="10696576" cy="574318"/>
          </a:xfrm>
        </p:spPr>
        <p:txBody>
          <a:bodyPr/>
          <a:lstStyle/>
          <a:p>
            <a:pPr>
              <a:spcBef>
                <a:spcPts val="1800"/>
              </a:spcBef>
            </a:pPr>
            <a:endParaRPr lang="en-US" dirty="0"/>
          </a:p>
        </p:txBody>
      </p:sp>
      <p:pic>
        <p:nvPicPr>
          <p:cNvPr id="7170" name="Picture 2" descr="Forms response chart. Question title: Do you aspire to progress on an umpiring/scoring career pathway, or are you happy to stay local?. Number of responses: 18 responses.">
            <a:extLst>
              <a:ext uri="{FF2B5EF4-FFF2-40B4-BE49-F238E27FC236}">
                <a16:creationId xmlns:a16="http://schemas.microsoft.com/office/drawing/2014/main" id="{1F39C352-0D32-47FD-89EF-31EC6DF4C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237701"/>
            <a:ext cx="10982325" cy="462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581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13" name="Picture Placeholder 12" descr="Portrait of a team member">
            <a:extLst>
              <a:ext uri="{FF2B5EF4-FFF2-40B4-BE49-F238E27FC236}">
                <a16:creationId xmlns:a16="http://schemas.microsoft.com/office/drawing/2014/main" id="{EC944911-7CDD-41CC-A7F0-5B0CF85D545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6677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Seedling Black and white close up">
            <a:extLst>
              <a:ext uri="{FF2B5EF4-FFF2-40B4-BE49-F238E27FC236}">
                <a16:creationId xmlns:a16="http://schemas.microsoft.com/office/drawing/2014/main" id="{12F007AF-B3B3-4BBC-9990-D46E31738B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704A28-E62C-2E4A-A2A4-AD85CB61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</p:spPr>
        <p:txBody>
          <a:bodyPr>
            <a:noAutofit/>
          </a:bodyPr>
          <a:lstStyle/>
          <a:p>
            <a:r>
              <a:rPr lang="en-AU" sz="3600" dirty="0"/>
              <a:t>2022 Member Survey</a:t>
            </a:r>
            <a:endParaRPr lang="en-US" sz="36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6EE753-BEBB-4348-896E-73627FDDC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94680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465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7325962" cy="610863"/>
          </a:xfrm>
        </p:spPr>
        <p:txBody>
          <a:bodyPr>
            <a:noAutofit/>
          </a:bodyPr>
          <a:lstStyle/>
          <a:p>
            <a:r>
              <a:rPr lang="en-US" sz="3600" dirty="0"/>
              <a:t>Respondent type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803A1E73-C790-447A-974F-B3ADB50149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Our business is good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906E4DF9-127F-4650-8BAA-2521A37885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Profits are up in the last quarter by 3%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DDA232CE-EB44-41DD-920C-AEDD5C33D2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We’re getting our work done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A09D80D2-95FB-43C6-96F8-7EF7737C28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We finished the consolidation project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ED796758-F31D-4250-A439-D6DE9523C8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We’re delivering for our customers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CEBFC0C0-C506-47F0-AE21-8A46DB8664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Last year we supported thousands of customers and</a:t>
            </a:r>
          </a:p>
          <a:p>
            <a:r>
              <a:rPr lang="en-US" dirty="0"/>
              <a:t>sold 60,000 units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D582AC9C-B267-4C04-9E50-051DE43353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Our customers keep coming back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C60A09F8-DA84-487F-81AC-337BE4A9F3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We increased customer retention by 4%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A1B673DD-4FEC-4191-8446-77B89805FF2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We’re leaders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1E84004F-53E7-47E5-A493-1980475C42D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We are top leaders in the industry</a:t>
            </a:r>
          </a:p>
          <a:p>
            <a:r>
              <a:rPr lang="en-US" dirty="0"/>
              <a:t>across the board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9E91F3-E1A0-DB4A-8CD8-D9D1AB0FFB4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r>
              <a:rPr lang="en-US" dirty="0"/>
              <a:t>Annual Review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5B7634-ADBA-124F-B8CA-431F07F18D44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fld id="{6FCA8E82-58CD-E045-8B98-B7A85B79B752}" type="datetime4">
              <a:rPr lang="en-US" smtClean="0"/>
              <a:pPr/>
              <a:t>August 1, 2022</a:t>
            </a:fld>
            <a:endParaRPr lang="en-US" dirty="0"/>
          </a:p>
        </p:txBody>
      </p:sp>
      <p:pic>
        <p:nvPicPr>
          <p:cNvPr id="16" name="Picture 2" descr="Forms response chart. Question title: How Long have you been a member of the GCCUSA / GCCUA?. Number of responses: 18 responses.">
            <a:extLst>
              <a:ext uri="{FF2B5EF4-FFF2-40B4-BE49-F238E27FC236}">
                <a16:creationId xmlns:a16="http://schemas.microsoft.com/office/drawing/2014/main" id="{BA57FF98-E798-47EB-A122-73F14552D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1193"/>
            <a:ext cx="11187952" cy="470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86490C5-2C9F-46B7-81E9-7C91FE7017B4}"/>
              </a:ext>
            </a:extLst>
          </p:cNvPr>
          <p:cNvSpPr txBox="1">
            <a:spLocks/>
          </p:cNvSpPr>
          <p:nvPr/>
        </p:nvSpPr>
        <p:spPr>
          <a:xfrm>
            <a:off x="7018078" y="5017901"/>
            <a:ext cx="4838700" cy="36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89% were aged 45+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100% were active umpires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76% did seniors, only 24% juniors/ mix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83% were available every week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384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7325962" cy="610863"/>
          </a:xfrm>
        </p:spPr>
        <p:txBody>
          <a:bodyPr>
            <a:noAutofit/>
          </a:bodyPr>
          <a:lstStyle/>
          <a:p>
            <a:r>
              <a:rPr lang="en-AU" sz="3600" dirty="0"/>
              <a:t>M</a:t>
            </a:r>
            <a:r>
              <a:rPr lang="en-US" sz="3600" dirty="0" err="1"/>
              <a:t>otivation</a:t>
            </a:r>
            <a:r>
              <a:rPr lang="en-US" sz="3600" dirty="0"/>
              <a:t> to umpire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803A1E73-C790-447A-974F-B3ADB50149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Our business is good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906E4DF9-127F-4650-8BAA-2521A37885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Profits are up in the last quarter by 3%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DDA232CE-EB44-41DD-920C-AEDD5C33D2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We’re getting our work done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A09D80D2-95FB-43C6-96F8-7EF7737C28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We finished the consolidation project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ED796758-F31D-4250-A439-D6DE9523C8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We’re delivering for our customers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CEBFC0C0-C506-47F0-AE21-8A46DB8664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Last year we supported thousands of customers and</a:t>
            </a:r>
          </a:p>
          <a:p>
            <a:r>
              <a:rPr lang="en-US" dirty="0"/>
              <a:t>sold 60,000 units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D582AC9C-B267-4C04-9E50-051DE43353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Our customers keep coming back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C60A09F8-DA84-487F-81AC-337BE4A9F3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We increased customer retention by 4%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A1B673DD-4FEC-4191-8446-77B89805FF2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We’re leaders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1E84004F-53E7-47E5-A493-1980475C42D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We are top leaders in the industry</a:t>
            </a:r>
          </a:p>
          <a:p>
            <a:r>
              <a:rPr lang="en-US" dirty="0"/>
              <a:t>across the board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9E91F3-E1A0-DB4A-8CD8-D9D1AB0FFB4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r>
              <a:rPr lang="en-US" dirty="0"/>
              <a:t>Annual Review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5B7634-ADBA-124F-B8CA-431F07F18D44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fld id="{6FCA8E82-58CD-E045-8B98-B7A85B79B752}" type="datetime4">
              <a:rPr lang="en-US" smtClean="0"/>
              <a:pPr/>
              <a:t>August 1, 2022</a:t>
            </a:fld>
            <a:endParaRPr lang="en-US" dirty="0"/>
          </a:p>
        </p:txBody>
      </p:sp>
      <p:pic>
        <p:nvPicPr>
          <p:cNvPr id="2050" name="Picture 2" descr="Forms response chart. Question title: What motivates you to continue umpiring / scoring? Please answer every row.. Number of responses: .">
            <a:extLst>
              <a:ext uri="{FF2B5EF4-FFF2-40B4-BE49-F238E27FC236}">
                <a16:creationId xmlns:a16="http://schemas.microsoft.com/office/drawing/2014/main" id="{5ACD92D1-E776-4B5D-B9AD-756CCEB3E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8" y="2286001"/>
            <a:ext cx="1251352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768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958840"/>
            <a:ext cx="7325962" cy="610863"/>
          </a:xfrm>
        </p:spPr>
        <p:txBody>
          <a:bodyPr>
            <a:noAutofit/>
          </a:bodyPr>
          <a:lstStyle/>
          <a:p>
            <a:r>
              <a:rPr lang="en-US" sz="3600" dirty="0"/>
              <a:t>Enjoyment of umpiring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803A1E73-C790-447A-974F-B3ADB50149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Our business is good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906E4DF9-127F-4650-8BAA-2521A37885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Profits are up in the last quarter by 3%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DDA232CE-EB44-41DD-920C-AEDD5C33D2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We’re getting our work done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A09D80D2-95FB-43C6-96F8-7EF7737C28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We finished the consolidation project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ED796758-F31D-4250-A439-D6DE9523C8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We’re delivering for our customers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CEBFC0C0-C506-47F0-AE21-8A46DB8664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Last year we supported thousands of customers and</a:t>
            </a:r>
          </a:p>
          <a:p>
            <a:r>
              <a:rPr lang="en-US" dirty="0"/>
              <a:t>sold 60,000 units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D582AC9C-B267-4C04-9E50-051DE43353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Our customers keep coming back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C60A09F8-DA84-487F-81AC-337BE4A9F3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We increased customer retention by 4%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A1B673DD-4FEC-4191-8446-77B89805FF2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We’re leaders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1E84004F-53E7-47E5-A493-1980475C42D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We are top leaders in the industry</a:t>
            </a:r>
          </a:p>
          <a:p>
            <a:r>
              <a:rPr lang="en-US" dirty="0"/>
              <a:t>across the board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9E91F3-E1A0-DB4A-8CD8-D9D1AB0FFB4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r>
              <a:rPr lang="en-US" dirty="0"/>
              <a:t>Annual Review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5B7634-ADBA-124F-B8CA-431F07F18D44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fld id="{6FCA8E82-58CD-E045-8B98-B7A85B79B752}" type="datetime4">
              <a:rPr lang="en-US" smtClean="0"/>
              <a:pPr/>
              <a:t>August 1, 2022</a:t>
            </a:fld>
            <a:endParaRPr lang="en-US" dirty="0"/>
          </a:p>
        </p:txBody>
      </p:sp>
      <p:pic>
        <p:nvPicPr>
          <p:cNvPr id="4098" name="Picture 2" descr="Forms response chart. Question title: On average, how much do you enjoy umpiring/scoring a game?. Number of responses: 18 responses.">
            <a:extLst>
              <a:ext uri="{FF2B5EF4-FFF2-40B4-BE49-F238E27FC236}">
                <a16:creationId xmlns:a16="http://schemas.microsoft.com/office/drawing/2014/main" id="{BA8AD9FA-C637-43CA-BB28-19D4770793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" t="5439" b="11406"/>
          <a:stretch/>
        </p:blipFill>
        <p:spPr bwMode="auto">
          <a:xfrm>
            <a:off x="167264" y="2038349"/>
            <a:ext cx="11857472" cy="48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557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958840"/>
            <a:ext cx="7325962" cy="610863"/>
          </a:xfrm>
        </p:spPr>
        <p:txBody>
          <a:bodyPr>
            <a:noAutofit/>
          </a:bodyPr>
          <a:lstStyle/>
          <a:p>
            <a:r>
              <a:rPr lang="en-US" sz="3600" dirty="0"/>
              <a:t>Enjoyment of umpiring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803A1E73-C790-447A-974F-B3ADB50149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4374" y="2190750"/>
            <a:ext cx="10763251" cy="315915"/>
          </a:xfrm>
        </p:spPr>
        <p:txBody>
          <a:bodyPr/>
          <a:lstStyle/>
          <a:p>
            <a:r>
              <a:rPr lang="en-US" sz="2000" dirty="0"/>
              <a:t>What is the SINGLE MOST enjoyable thing about being an umpire / scorer on the Gold Coast? 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906E4DF9-127F-4650-8BAA-2521A37885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3888814"/>
            <a:ext cx="10696576" cy="574318"/>
          </a:xfrm>
        </p:spPr>
        <p:txBody>
          <a:bodyPr/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Watching the game up close, seeing games unfold, atmosphere (3)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Giving back to the game, being a small part of making cricket happen (3) </a:t>
            </a:r>
          </a:p>
        </p:txBody>
      </p:sp>
      <p:sp>
        <p:nvSpPr>
          <p:cNvPr id="33" name="Text Placeholder 43">
            <a:extLst>
              <a:ext uri="{FF2B5EF4-FFF2-40B4-BE49-F238E27FC236}">
                <a16:creationId xmlns:a16="http://schemas.microsoft.com/office/drawing/2014/main" id="{91E2AC90-052D-425E-B309-C612AF4C5BF9}"/>
              </a:ext>
            </a:extLst>
          </p:cNvPr>
          <p:cNvSpPr txBox="1">
            <a:spLocks/>
          </p:cNvSpPr>
          <p:nvPr/>
        </p:nvSpPr>
        <p:spPr>
          <a:xfrm>
            <a:off x="952500" y="4911058"/>
            <a:ext cx="10696576" cy="574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Watching juniors progress to seniors over time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Exercise (“being forced to exercise”)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The weather on the Gold Coast – play all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4" name="Text Placeholder 43">
            <a:extLst>
              <a:ext uri="{FF2B5EF4-FFF2-40B4-BE49-F238E27FC236}">
                <a16:creationId xmlns:a16="http://schemas.microsoft.com/office/drawing/2014/main" id="{AACE128B-3B86-43A7-BE79-66A8A520685A}"/>
              </a:ext>
            </a:extLst>
          </p:cNvPr>
          <p:cNvSpPr txBox="1">
            <a:spLocks/>
          </p:cNvSpPr>
          <p:nvPr/>
        </p:nvSpPr>
        <p:spPr>
          <a:xfrm>
            <a:off x="952500" y="2951852"/>
            <a:ext cx="10696576" cy="574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Being involved in the umpire/scorer group, representing the Association, sense of purpose (5)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Meeting new people, learning about each club, interacting with players/umpires (5)</a:t>
            </a:r>
          </a:p>
        </p:txBody>
      </p:sp>
    </p:spTree>
    <p:extLst>
      <p:ext uri="{BB962C8B-B14F-4D97-AF65-F5344CB8AC3E}">
        <p14:creationId xmlns:p14="http://schemas.microsoft.com/office/powerpoint/2010/main" val="10696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958840"/>
            <a:ext cx="7325962" cy="610863"/>
          </a:xfrm>
        </p:spPr>
        <p:txBody>
          <a:bodyPr>
            <a:noAutofit/>
          </a:bodyPr>
          <a:lstStyle/>
          <a:p>
            <a:r>
              <a:rPr lang="en-US" sz="3600" dirty="0"/>
              <a:t>Enjoyment of umpiring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803A1E73-C790-447A-974F-B3ADB50149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4374" y="2190750"/>
            <a:ext cx="10763251" cy="315915"/>
          </a:xfrm>
        </p:spPr>
        <p:txBody>
          <a:bodyPr/>
          <a:lstStyle/>
          <a:p>
            <a:r>
              <a:rPr lang="en-US" sz="2000" dirty="0"/>
              <a:t>What is the SINGLE LEAST enjoyable thing about being an umpire / scorer on the Gold Coast? 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906E4DF9-127F-4650-8BAA-2521A37885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499" y="2656904"/>
            <a:ext cx="10696576" cy="574318"/>
          </a:xfrm>
        </p:spPr>
        <p:txBody>
          <a:bodyPr/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Player poor </a:t>
            </a:r>
            <a:r>
              <a:rPr lang="en-US" sz="2000" dirty="0" err="1"/>
              <a:t>behaviour</a:t>
            </a:r>
            <a:r>
              <a:rPr lang="en-US" sz="2000" dirty="0"/>
              <a:t> on the field by some (7)  though it is improving (1)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Umpiring on your own, isolated if decision perceived to be wrong, no back up (3) </a:t>
            </a:r>
          </a:p>
          <a:p>
            <a:endParaRPr lang="en-US" dirty="0"/>
          </a:p>
        </p:txBody>
      </p:sp>
      <p:sp>
        <p:nvSpPr>
          <p:cNvPr id="5" name="Text Placeholder 43">
            <a:extLst>
              <a:ext uri="{FF2B5EF4-FFF2-40B4-BE49-F238E27FC236}">
                <a16:creationId xmlns:a16="http://schemas.microsoft.com/office/drawing/2014/main" id="{05EC2B11-ED76-4B6E-A65E-2EBCEDF1319E}"/>
              </a:ext>
            </a:extLst>
          </p:cNvPr>
          <p:cNvSpPr txBox="1">
            <a:spLocks/>
          </p:cNvSpPr>
          <p:nvPr/>
        </p:nvSpPr>
        <p:spPr>
          <a:xfrm>
            <a:off x="952499" y="3632791"/>
            <a:ext cx="10696576" cy="574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Getting a decision wrong, not hearing nicks / feather edges (2)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Players not knowing rules - silly appeals, inappropriate questioning (2)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Unprofessional </a:t>
            </a:r>
            <a:r>
              <a:rPr lang="en-US" sz="2000" dirty="0" err="1"/>
              <a:t>behaviour</a:t>
            </a:r>
            <a:r>
              <a:rPr lang="en-US" sz="2000" dirty="0"/>
              <a:t> off the field – negativity, gossip (1)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Skippers trying to influence you psychologically (1)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Confusing when to use yellow/red cards (1)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Stress (1)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0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958840"/>
            <a:ext cx="7325962" cy="610863"/>
          </a:xfrm>
        </p:spPr>
        <p:txBody>
          <a:bodyPr>
            <a:noAutofit/>
          </a:bodyPr>
          <a:lstStyle/>
          <a:p>
            <a:r>
              <a:rPr lang="en-US" sz="3600" dirty="0"/>
              <a:t>How can the Association act on issues?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906E4DF9-127F-4650-8BAA-2521A37885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456879"/>
            <a:ext cx="10696576" cy="574318"/>
          </a:xfrm>
        </p:spPr>
        <p:txBody>
          <a:bodyPr/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Reminder / training session for clubs/captains about Spirit of Cricket – us (3) or Gold Coast Cricket (1)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Ignore the white noise on the day and keep on going (1) and be trained to do this (1)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Introduce a Spirit of Cricket award for each game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Keep everyone informed of rule changes and responsibilities (which is happening)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Have a sanctions system (which we do)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Keep focus on recruiting more umpires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645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958840"/>
            <a:ext cx="7325962" cy="610863"/>
          </a:xfrm>
        </p:spPr>
        <p:txBody>
          <a:bodyPr>
            <a:noAutofit/>
          </a:bodyPr>
          <a:lstStyle/>
          <a:p>
            <a:r>
              <a:rPr lang="en-US" sz="3600" dirty="0"/>
              <a:t>Umpire preparedness  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906E4DF9-127F-4650-8BAA-2521A37885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499" y="2656904"/>
            <a:ext cx="10696576" cy="574318"/>
          </a:xfrm>
        </p:spPr>
        <p:txBody>
          <a:bodyPr/>
          <a:lstStyle/>
          <a:p>
            <a:pPr>
              <a:spcBef>
                <a:spcPts val="1800"/>
              </a:spcBef>
            </a:pPr>
            <a:endParaRPr lang="en-US" dirty="0"/>
          </a:p>
        </p:txBody>
      </p:sp>
      <p:pic>
        <p:nvPicPr>
          <p:cNvPr id="6146" name="Picture 2" descr="Forms response chart. Question title: On average, how prepared do you feel before a game?. Number of responses: 18 responses.">
            <a:extLst>
              <a:ext uri="{FF2B5EF4-FFF2-40B4-BE49-F238E27FC236}">
                <a16:creationId xmlns:a16="http://schemas.microsoft.com/office/drawing/2014/main" id="{6808FB88-8BD9-4CEC-8DB1-870243E31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0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47667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issPresentation C_Win32_MW_JS_SL_v2.potx" id="{230A82CA-9023-4220-9E5B-0E652CF31B20}" vid="{96196EC2-C392-482E-BF29-9BD12A6266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EC1AB0-9704-404D-B6D3-819D938AC55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94F21D10-BD83-491A-AAA6-945C2DB1EB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Geometric annual presentation</Template>
  <TotalTime>102</TotalTime>
  <Words>1108</Words>
  <Application>Microsoft Office PowerPoint</Application>
  <PresentationFormat>Widescreen</PresentationFormat>
  <Paragraphs>128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Franklin Gothic Book</vt:lpstr>
      <vt:lpstr>Franklin Gothic Demi</vt:lpstr>
      <vt:lpstr>Roboto</vt:lpstr>
      <vt:lpstr>Wingdings</vt:lpstr>
      <vt:lpstr>Theme1</vt:lpstr>
      <vt:lpstr>Member experience survey 2022</vt:lpstr>
      <vt:lpstr>2022 Member Survey</vt:lpstr>
      <vt:lpstr>Respondent type</vt:lpstr>
      <vt:lpstr>Motivation to umpire</vt:lpstr>
      <vt:lpstr>Enjoyment of umpiring</vt:lpstr>
      <vt:lpstr>Enjoyment of umpiring</vt:lpstr>
      <vt:lpstr>Enjoyment of umpiring</vt:lpstr>
      <vt:lpstr>How can the Association act on issues?</vt:lpstr>
      <vt:lpstr>Umpire preparedness  </vt:lpstr>
      <vt:lpstr>Umpire training </vt:lpstr>
      <vt:lpstr>Umpire training: requested topics </vt:lpstr>
      <vt:lpstr>How can we attract new umps/scorers?</vt:lpstr>
      <vt:lpstr>Management of the Association</vt:lpstr>
      <vt:lpstr>Management of the Association</vt:lpstr>
      <vt:lpstr>Management of the Association</vt:lpstr>
      <vt:lpstr>Do you aspire to ‘go higher’ in umpiring?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 experience survey &amp; website</dc:title>
  <dc:creator>peter larter</dc:creator>
  <cp:lastModifiedBy>peter@larter.com.au</cp:lastModifiedBy>
  <cp:revision>2</cp:revision>
  <dcterms:created xsi:type="dcterms:W3CDTF">2022-03-24T05:27:19Z</dcterms:created>
  <dcterms:modified xsi:type="dcterms:W3CDTF">2022-08-01T13:13:26Z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